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Montserrat"/>
      <p:regular r:id="rId26"/>
      <p:bold r:id="rId27"/>
      <p:italic r:id="rId28"/>
      <p:boldItalic r:id="rId29"/>
    </p:embeddedFont>
    <p:embeddedFont>
      <p:font typeface="La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regular.fntdata"/><Relationship Id="rId25" Type="http://schemas.openxmlformats.org/officeDocument/2006/relationships/slide" Target="slides/slide20.xml"/><Relationship Id="rId28" Type="http://schemas.openxmlformats.org/officeDocument/2006/relationships/font" Target="fonts/Montserrat-italic.fntdata"/><Relationship Id="rId27" Type="http://schemas.openxmlformats.org/officeDocument/2006/relationships/font" Target="fonts/Montserra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6.xml"/><Relationship Id="rId33" Type="http://schemas.openxmlformats.org/officeDocument/2006/relationships/font" Target="fonts/Lato-boldItalic.fntdata"/><Relationship Id="rId10" Type="http://schemas.openxmlformats.org/officeDocument/2006/relationships/slide" Target="slides/slide5.xml"/><Relationship Id="rId32"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b2b23802c3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b2b23802c3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b2b23802c3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b2b23802c3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b2b23802c3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b2b23802c3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b2b23802c3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b2b23802c3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b2b23802c3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b2b23802c3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b2b23802c3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b2b23802c3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b2b23802c3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b2b23802c3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b2b23802c3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b2b23802c3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b2b23802c3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b2b23802c3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b2b23802c3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b2b23802c3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b2b23802c3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b2b23802c3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b2b23802c3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b2b23802c3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b2b23802c3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b2b23802c3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b2b23802c3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b2b23802c3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b2b23802c3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b2b23802c3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b2b23802c3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b2b23802c3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b2b23802c3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b2b23802c3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b2b23802c3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b2b23802c3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b2b23802c3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b2b23802c3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github.com/Suykim21/nlp_restaurant_search_engine/blob/main/reports/capstone_two_report.pdf" TargetMode="External"/><Relationship Id="rId4" Type="http://schemas.openxmlformats.org/officeDocument/2006/relationships/hyperlink" Target="https://github.com/Suykim21/nlp_restaurant_search_engine/blob/main/preprocessing.ipynb" TargetMode="External"/><Relationship Id="rId5" Type="http://schemas.openxmlformats.org/officeDocument/2006/relationships/hyperlink" Target="https://github.com/Suykim21/nlp_restaurant_search_engine/blob/main/eda.ipynb" TargetMode="External"/><Relationship Id="rId6" Type="http://schemas.openxmlformats.org/officeDocument/2006/relationships/hyperlink" Target="https://github.com/Suykim21/nlp_restaurant_search_engine/blob/main/ml.ipynb" TargetMode="External"/><Relationship Id="rId7" Type="http://schemas.openxmlformats.org/officeDocument/2006/relationships/hyperlink" Target="https://github.com/Suykim21/nlp_restaurant_search_engine/blob/main/helper_function.ipynb" TargetMode="External"/><Relationship Id="rId8" Type="http://schemas.openxmlformats.org/officeDocument/2006/relationships/hyperlink" Target="https://github.com/Suykim21/nlp_restaurant_search_engin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496700" y="1578400"/>
            <a:ext cx="5058000" cy="165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NLP Restaurant Search Engine</a:t>
            </a:r>
            <a:endParaRPr sz="4200"/>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Steve Kim</a:t>
            </a:r>
            <a:endParaRPr/>
          </a:p>
          <a:p>
            <a:pPr indent="0" lvl="0" marL="0" rtl="0" algn="r">
              <a:spcBef>
                <a:spcPts val="0"/>
              </a:spcBef>
              <a:spcAft>
                <a:spcPts val="0"/>
              </a:spcAft>
              <a:buNone/>
            </a:pPr>
            <a:r>
              <a:rPr lang="en"/>
              <a:t>Capstone Two Project</a:t>
            </a:r>
            <a:endParaRPr/>
          </a:p>
          <a:p>
            <a:pPr indent="0" lvl="0" marL="0" rtl="0" algn="r">
              <a:spcBef>
                <a:spcPts val="0"/>
              </a:spcBef>
              <a:spcAft>
                <a:spcPts val="0"/>
              </a:spcAft>
              <a:buNone/>
            </a:pPr>
            <a:r>
              <a:rPr lang="en"/>
              <a:t>Springboard Data Science</a:t>
            </a:r>
            <a:endParaRPr/>
          </a:p>
          <a:p>
            <a:pPr indent="0" lvl="0" marL="0" rtl="0" algn="r">
              <a:spcBef>
                <a:spcPts val="0"/>
              </a:spcBef>
              <a:spcAft>
                <a:spcPts val="0"/>
              </a:spcAft>
              <a:buNone/>
            </a:pPr>
            <a:r>
              <a:rPr lang="en"/>
              <a:t>Jan, 2020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EDA - Distribution of Unigram, Bigrams, and Trigrams</a:t>
            </a:r>
            <a:endParaRPr b="1"/>
          </a:p>
        </p:txBody>
      </p:sp>
      <p:sp>
        <p:nvSpPr>
          <p:cNvPr id="193" name="Google Shape;193;p22"/>
          <p:cNvSpPr txBox="1"/>
          <p:nvPr>
            <p:ph idx="1" type="body"/>
          </p:nvPr>
        </p:nvSpPr>
        <p:spPr>
          <a:xfrm>
            <a:off x="1297500" y="1559575"/>
            <a:ext cx="7038900" cy="654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top 10 most common words from unigrams, bigrams, and trigrams are flour, spicy, tortilla, sauce, and milk related terms.</a:t>
            </a:r>
            <a:endParaRPr/>
          </a:p>
        </p:txBody>
      </p:sp>
      <p:pic>
        <p:nvPicPr>
          <p:cNvPr id="194" name="Google Shape;194;p22"/>
          <p:cNvPicPr preferRelativeResize="0"/>
          <p:nvPr/>
        </p:nvPicPr>
        <p:blipFill>
          <a:blip r:embed="rId3">
            <a:alphaModFix/>
          </a:blip>
          <a:stretch>
            <a:fillRect/>
          </a:stretch>
        </p:blipFill>
        <p:spPr>
          <a:xfrm>
            <a:off x="969899" y="2389310"/>
            <a:ext cx="7694100" cy="223989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3"/>
          <p:cNvSpPr txBox="1"/>
          <p:nvPr>
            <p:ph type="title"/>
          </p:nvPr>
        </p:nvSpPr>
        <p:spPr>
          <a:xfrm>
            <a:off x="1297500" y="393750"/>
            <a:ext cx="73764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t>EDA - Top keywords of each Cuisines based on TF-IDF</a:t>
            </a:r>
            <a:endParaRPr b="1" sz="2000"/>
          </a:p>
        </p:txBody>
      </p:sp>
      <p:sp>
        <p:nvSpPr>
          <p:cNvPr id="200" name="Google Shape;200;p23"/>
          <p:cNvSpPr txBox="1"/>
          <p:nvPr>
            <p:ph idx="1" type="body"/>
          </p:nvPr>
        </p:nvSpPr>
        <p:spPr>
          <a:xfrm>
            <a:off x="1297500" y="1567550"/>
            <a:ext cx="7038900" cy="702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Validated top keywords per cuisines. Japanese cuisine contained mostly fish or sushi related terms such as ‘tuna’, ‘roll’, ‘salmon’, ‘rice’, etc.</a:t>
            </a:r>
            <a:endParaRPr/>
          </a:p>
        </p:txBody>
      </p:sp>
      <p:pic>
        <p:nvPicPr>
          <p:cNvPr id="201" name="Google Shape;201;p23"/>
          <p:cNvPicPr preferRelativeResize="0"/>
          <p:nvPr/>
        </p:nvPicPr>
        <p:blipFill>
          <a:blip r:embed="rId3">
            <a:alphaModFix/>
          </a:blip>
          <a:stretch>
            <a:fillRect/>
          </a:stretch>
        </p:blipFill>
        <p:spPr>
          <a:xfrm>
            <a:off x="835625" y="2270150"/>
            <a:ext cx="7838265" cy="2568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4"/>
          <p:cNvSpPr txBox="1"/>
          <p:nvPr>
            <p:ph type="title"/>
          </p:nvPr>
        </p:nvSpPr>
        <p:spPr>
          <a:xfrm>
            <a:off x="1297500" y="393750"/>
            <a:ext cx="7038900" cy="57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EDA - LDA Topic Modeling</a:t>
            </a:r>
            <a:endParaRPr b="1"/>
          </a:p>
        </p:txBody>
      </p:sp>
      <p:sp>
        <p:nvSpPr>
          <p:cNvPr id="207" name="Google Shape;207;p24"/>
          <p:cNvSpPr txBox="1"/>
          <p:nvPr>
            <p:ph idx="1" type="body"/>
          </p:nvPr>
        </p:nvSpPr>
        <p:spPr>
          <a:xfrm>
            <a:off x="787800" y="1527700"/>
            <a:ext cx="3784200" cy="293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LDA model,  six topics are the ideal topic count for Yelp’s text values. However, due to general terminologies used throughout Yelp’s review text, some were challenging understand more coherently.</a:t>
            </a:r>
            <a:endParaRPr/>
          </a:p>
          <a:p>
            <a:pPr indent="-311150" lvl="0" marL="457200" rtl="0" algn="l">
              <a:lnSpc>
                <a:spcPct val="100000"/>
              </a:lnSpc>
              <a:spcBef>
                <a:spcPts val="1600"/>
              </a:spcBef>
              <a:spcAft>
                <a:spcPts val="0"/>
              </a:spcAft>
              <a:buClr>
                <a:srgbClr val="FFFFFF"/>
              </a:buClr>
              <a:buSzPts val="1300"/>
              <a:buChar char="●"/>
            </a:pPr>
            <a:r>
              <a:rPr lang="en">
                <a:solidFill>
                  <a:srgbClr val="FFFFFF"/>
                </a:solidFill>
              </a:rPr>
              <a:t>Topic 0 - Hispanic/Mexican</a:t>
            </a:r>
            <a:endParaRPr>
              <a:solidFill>
                <a:srgbClr val="FFFFFF"/>
              </a:solidFill>
            </a:endParaRPr>
          </a:p>
          <a:p>
            <a:pPr indent="-311150" lvl="0" marL="457200" rtl="0" algn="l">
              <a:lnSpc>
                <a:spcPct val="100000"/>
              </a:lnSpc>
              <a:spcBef>
                <a:spcPts val="0"/>
              </a:spcBef>
              <a:spcAft>
                <a:spcPts val="0"/>
              </a:spcAft>
              <a:buClr>
                <a:srgbClr val="FFFFFF"/>
              </a:buClr>
              <a:buSzPts val="1300"/>
              <a:buChar char="●"/>
            </a:pPr>
            <a:r>
              <a:rPr lang="en">
                <a:solidFill>
                  <a:srgbClr val="FFFFFF"/>
                </a:solidFill>
              </a:rPr>
              <a:t>Topic 1 - Traditional dishes or places(?)</a:t>
            </a:r>
            <a:endParaRPr>
              <a:solidFill>
                <a:srgbClr val="FFFFFF"/>
              </a:solidFill>
            </a:endParaRPr>
          </a:p>
          <a:p>
            <a:pPr indent="-311150" lvl="0" marL="457200" rtl="0" algn="l">
              <a:lnSpc>
                <a:spcPct val="100000"/>
              </a:lnSpc>
              <a:spcBef>
                <a:spcPts val="0"/>
              </a:spcBef>
              <a:spcAft>
                <a:spcPts val="0"/>
              </a:spcAft>
              <a:buClr>
                <a:srgbClr val="FFFFFF"/>
              </a:buClr>
              <a:buSzPts val="1300"/>
              <a:buChar char="●"/>
            </a:pPr>
            <a:r>
              <a:rPr lang="en">
                <a:solidFill>
                  <a:srgbClr val="FFFFFF"/>
                </a:solidFill>
              </a:rPr>
              <a:t>Topic 2 - Indian</a:t>
            </a:r>
            <a:endParaRPr>
              <a:solidFill>
                <a:srgbClr val="FFFFFF"/>
              </a:solidFill>
            </a:endParaRPr>
          </a:p>
          <a:p>
            <a:pPr indent="-311150" lvl="0" marL="457200" rtl="0" algn="l">
              <a:lnSpc>
                <a:spcPct val="100000"/>
              </a:lnSpc>
              <a:spcBef>
                <a:spcPts val="0"/>
              </a:spcBef>
              <a:spcAft>
                <a:spcPts val="0"/>
              </a:spcAft>
              <a:buClr>
                <a:srgbClr val="FFFFFF"/>
              </a:buClr>
              <a:buSzPts val="1300"/>
              <a:buChar char="●"/>
            </a:pPr>
            <a:r>
              <a:rPr lang="en">
                <a:solidFill>
                  <a:srgbClr val="FFFFFF"/>
                </a:solidFill>
              </a:rPr>
              <a:t>Topic 3 - Bread, Noodles, and starch (?)</a:t>
            </a:r>
            <a:endParaRPr>
              <a:solidFill>
                <a:srgbClr val="FFFFFF"/>
              </a:solidFill>
            </a:endParaRPr>
          </a:p>
          <a:p>
            <a:pPr indent="-311150" lvl="0" marL="457200" rtl="0" algn="l">
              <a:lnSpc>
                <a:spcPct val="100000"/>
              </a:lnSpc>
              <a:spcBef>
                <a:spcPts val="0"/>
              </a:spcBef>
              <a:spcAft>
                <a:spcPts val="0"/>
              </a:spcAft>
              <a:buClr>
                <a:srgbClr val="FFFFFF"/>
              </a:buClr>
              <a:buSzPts val="1300"/>
              <a:buChar char="●"/>
            </a:pPr>
            <a:r>
              <a:rPr lang="en">
                <a:solidFill>
                  <a:srgbClr val="FFFFFF"/>
                </a:solidFill>
              </a:rPr>
              <a:t>Topic 4 - Meat(?)</a:t>
            </a:r>
            <a:endParaRPr>
              <a:solidFill>
                <a:srgbClr val="FFFFFF"/>
              </a:solidFill>
            </a:endParaRPr>
          </a:p>
          <a:p>
            <a:pPr indent="-311150" lvl="0" marL="457200" rtl="0" algn="l">
              <a:lnSpc>
                <a:spcPct val="100000"/>
              </a:lnSpc>
              <a:spcBef>
                <a:spcPts val="0"/>
              </a:spcBef>
              <a:spcAft>
                <a:spcPts val="0"/>
              </a:spcAft>
              <a:buClr>
                <a:srgbClr val="FFFFFF"/>
              </a:buClr>
              <a:buSzPts val="1300"/>
              <a:buChar char="●"/>
            </a:pPr>
            <a:r>
              <a:rPr lang="en">
                <a:solidFill>
                  <a:srgbClr val="FFFFFF"/>
                </a:solidFill>
              </a:rPr>
              <a:t>Topic 5 - Japanese</a:t>
            </a:r>
            <a:endParaRPr sz="1400">
              <a:solidFill>
                <a:srgbClr val="FFFFFF"/>
              </a:solidFill>
            </a:endParaRPr>
          </a:p>
          <a:p>
            <a:pPr indent="0" lvl="0" marL="0" rtl="0" algn="l">
              <a:spcBef>
                <a:spcPts val="900"/>
              </a:spcBef>
              <a:spcAft>
                <a:spcPts val="1600"/>
              </a:spcAft>
              <a:buNone/>
            </a:pPr>
            <a:r>
              <a:t/>
            </a:r>
            <a:endParaRPr/>
          </a:p>
        </p:txBody>
      </p:sp>
      <p:pic>
        <p:nvPicPr>
          <p:cNvPr id="208" name="Google Shape;208;p24"/>
          <p:cNvPicPr preferRelativeResize="0"/>
          <p:nvPr/>
        </p:nvPicPr>
        <p:blipFill>
          <a:blip r:embed="rId3">
            <a:alphaModFix/>
          </a:blip>
          <a:stretch>
            <a:fillRect/>
          </a:stretch>
        </p:blipFill>
        <p:spPr>
          <a:xfrm>
            <a:off x="4884375" y="3082529"/>
            <a:ext cx="3143801" cy="1913377"/>
          </a:xfrm>
          <a:prstGeom prst="rect">
            <a:avLst/>
          </a:prstGeom>
          <a:noFill/>
          <a:ln>
            <a:noFill/>
          </a:ln>
        </p:spPr>
      </p:pic>
      <p:pic>
        <p:nvPicPr>
          <p:cNvPr id="209" name="Google Shape;209;p24"/>
          <p:cNvPicPr preferRelativeResize="0"/>
          <p:nvPr/>
        </p:nvPicPr>
        <p:blipFill>
          <a:blip r:embed="rId4">
            <a:alphaModFix/>
          </a:blip>
          <a:stretch>
            <a:fillRect/>
          </a:stretch>
        </p:blipFill>
        <p:spPr>
          <a:xfrm>
            <a:off x="4884375" y="1029922"/>
            <a:ext cx="3143803" cy="19410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NLP Search Engine - Overview</a:t>
            </a:r>
            <a:endParaRPr b="1"/>
          </a:p>
        </p:txBody>
      </p:sp>
      <p:sp>
        <p:nvSpPr>
          <p:cNvPr id="215" name="Google Shape;215;p25"/>
          <p:cNvSpPr txBox="1"/>
          <p:nvPr>
            <p:ph idx="1" type="body"/>
          </p:nvPr>
        </p:nvSpPr>
        <p:spPr>
          <a:xfrm>
            <a:off x="1297500" y="1567550"/>
            <a:ext cx="3274500" cy="241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Three Doc2Vec models will be built and trained</a:t>
            </a:r>
            <a:r>
              <a:rPr lang="en"/>
              <a:t>:</a:t>
            </a:r>
            <a:endParaRPr/>
          </a:p>
          <a:p>
            <a:pPr indent="-311150" lvl="0" marL="457200" rtl="0" algn="l">
              <a:spcBef>
                <a:spcPts val="1600"/>
              </a:spcBef>
              <a:spcAft>
                <a:spcPts val="0"/>
              </a:spcAft>
              <a:buSzPts val="1300"/>
              <a:buChar char="●"/>
            </a:pPr>
            <a:r>
              <a:rPr lang="en"/>
              <a:t>Yelp’s Review/Tips text values</a:t>
            </a:r>
            <a:endParaRPr/>
          </a:p>
          <a:p>
            <a:pPr indent="-311150" lvl="0" marL="457200" rtl="0" algn="l">
              <a:spcBef>
                <a:spcPts val="0"/>
              </a:spcBef>
              <a:spcAft>
                <a:spcPts val="0"/>
              </a:spcAft>
              <a:buSzPts val="1300"/>
              <a:buChar char="●"/>
            </a:pPr>
            <a:r>
              <a:rPr lang="en"/>
              <a:t>Menu Description</a:t>
            </a:r>
            <a:endParaRPr/>
          </a:p>
          <a:p>
            <a:pPr indent="-311150" lvl="0" marL="457200" rtl="0" algn="l">
              <a:spcBef>
                <a:spcPts val="0"/>
              </a:spcBef>
              <a:spcAft>
                <a:spcPts val="0"/>
              </a:spcAft>
              <a:buSzPts val="1300"/>
              <a:buChar char="●"/>
            </a:pPr>
            <a:r>
              <a:rPr lang="en"/>
              <a:t>Menu Title</a:t>
            </a:r>
            <a:endParaRPr/>
          </a:p>
          <a:p>
            <a:pPr indent="0" lvl="0" marL="0" rtl="0" algn="l">
              <a:spcBef>
                <a:spcPts val="1600"/>
              </a:spcBef>
              <a:spcAft>
                <a:spcPts val="1600"/>
              </a:spcAft>
              <a:buNone/>
            </a:pPr>
            <a:r>
              <a:rPr lang="en"/>
              <a:t>The image on the side is basic overview on how relevant restaurants will be created.</a:t>
            </a:r>
            <a:endParaRPr/>
          </a:p>
        </p:txBody>
      </p:sp>
      <p:pic>
        <p:nvPicPr>
          <p:cNvPr id="216" name="Google Shape;216;p25"/>
          <p:cNvPicPr preferRelativeResize="0"/>
          <p:nvPr/>
        </p:nvPicPr>
        <p:blipFill>
          <a:blip r:embed="rId3">
            <a:alphaModFix/>
          </a:blip>
          <a:stretch>
            <a:fillRect/>
          </a:stretch>
        </p:blipFill>
        <p:spPr>
          <a:xfrm>
            <a:off x="4818900" y="1307850"/>
            <a:ext cx="3543217" cy="3530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NLP - How relevant listings are populated</a:t>
            </a:r>
            <a:endParaRPr b="1"/>
          </a:p>
        </p:txBody>
      </p:sp>
      <p:sp>
        <p:nvSpPr>
          <p:cNvPr id="222" name="Google Shape;222;p2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180"/>
              </a:spcBef>
              <a:spcAft>
                <a:spcPts val="0"/>
              </a:spcAft>
              <a:buNone/>
            </a:pPr>
            <a:r>
              <a:rPr lang="en">
                <a:solidFill>
                  <a:srgbClr val="FFFFFF"/>
                </a:solidFill>
              </a:rPr>
              <a:t>The idea behind building three Doc2Vec models is to consolidate search results which consists of most similar documents based on the user's search query using cosine similarity and built-in Doc2Vec's most_similar method. The top 10 documents will be chosen in one of following ways:</a:t>
            </a:r>
            <a:endParaRPr>
              <a:solidFill>
                <a:srgbClr val="FFFFFF"/>
              </a:solidFill>
            </a:endParaRPr>
          </a:p>
          <a:p>
            <a:pPr indent="0" lvl="0" marL="0" rtl="0" algn="l">
              <a:lnSpc>
                <a:spcPct val="100000"/>
              </a:lnSpc>
              <a:spcBef>
                <a:spcPts val="180"/>
              </a:spcBef>
              <a:spcAft>
                <a:spcPts val="0"/>
              </a:spcAft>
              <a:buNone/>
            </a:pPr>
            <a:r>
              <a:t/>
            </a:r>
            <a:endParaRPr>
              <a:solidFill>
                <a:srgbClr val="FFFFFF"/>
              </a:solidFill>
            </a:endParaRPr>
          </a:p>
          <a:p>
            <a:pPr indent="-311150" lvl="0" marL="457200" rtl="0" algn="l">
              <a:lnSpc>
                <a:spcPct val="100000"/>
              </a:lnSpc>
              <a:spcBef>
                <a:spcPts val="180"/>
              </a:spcBef>
              <a:spcAft>
                <a:spcPts val="0"/>
              </a:spcAft>
              <a:buClr>
                <a:srgbClr val="FFFFFF"/>
              </a:buClr>
              <a:buSzPts val="1300"/>
              <a:buAutoNum type="arabicPeriod"/>
            </a:pPr>
            <a:r>
              <a:rPr lang="en">
                <a:solidFill>
                  <a:srgbClr val="FFFFFF"/>
                </a:solidFill>
              </a:rPr>
              <a:t>When there are common documents populated in all three results; the document will be added as part of the final result. For instance, when a restaurant named 'Panda Express' is shown in all three Doc2Vec results, Panda Express will be shown as part of the final result visible to the user.</a:t>
            </a:r>
            <a:endParaRPr>
              <a:solidFill>
                <a:srgbClr val="FFFFFF"/>
              </a:solidFill>
            </a:endParaRPr>
          </a:p>
          <a:p>
            <a:pPr indent="-311150" lvl="1" marL="914400" rtl="0" algn="l">
              <a:lnSpc>
                <a:spcPct val="100000"/>
              </a:lnSpc>
              <a:spcBef>
                <a:spcPts val="0"/>
              </a:spcBef>
              <a:spcAft>
                <a:spcPts val="0"/>
              </a:spcAft>
              <a:buClr>
                <a:srgbClr val="FFFFFF"/>
              </a:buClr>
              <a:buSzPts val="1300"/>
              <a:buAutoNum type="alphaLcPeriod"/>
            </a:pPr>
            <a:r>
              <a:rPr lang="en" sz="1300">
                <a:solidFill>
                  <a:srgbClr val="FFFFFF"/>
                </a:solidFill>
              </a:rPr>
              <a:t>When similar restaurant names do not accumulate up to 10; the rest will be determined based on cosine similarity score.</a:t>
            </a:r>
            <a:endParaRPr sz="1300">
              <a:solidFill>
                <a:srgbClr val="FFFFFF"/>
              </a:solidFill>
            </a:endParaRPr>
          </a:p>
          <a:p>
            <a:pPr indent="-311150" lvl="0" marL="457200" rtl="0" algn="l">
              <a:lnSpc>
                <a:spcPct val="100000"/>
              </a:lnSpc>
              <a:spcBef>
                <a:spcPts val="0"/>
              </a:spcBef>
              <a:spcAft>
                <a:spcPts val="0"/>
              </a:spcAft>
              <a:buClr>
                <a:srgbClr val="FFFFFF"/>
              </a:buClr>
              <a:buSzPts val="1300"/>
              <a:buAutoNum type="arabicPeriod"/>
            </a:pPr>
            <a:r>
              <a:rPr lang="en">
                <a:solidFill>
                  <a:srgbClr val="FFFFFF"/>
                </a:solidFill>
              </a:rPr>
              <a:t>When no common documents are found through three Doc2Vec results, all three results will be consolidated and results will be shown based on cosine similarity score in descending order.</a:t>
            </a:r>
            <a:endParaRPr>
              <a:solidFill>
                <a:srgbClr val="FFFFFF"/>
              </a:solidFill>
            </a:endParaRPr>
          </a:p>
          <a:p>
            <a:pPr indent="0" lvl="0" marL="0" rtl="0" algn="l">
              <a:spcBef>
                <a:spcPts val="18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NLP - Detailed Search Engine Control Flow</a:t>
            </a:r>
            <a:endParaRPr b="1"/>
          </a:p>
        </p:txBody>
      </p:sp>
      <p:pic>
        <p:nvPicPr>
          <p:cNvPr id="228" name="Google Shape;228;p27"/>
          <p:cNvPicPr preferRelativeResize="0"/>
          <p:nvPr/>
        </p:nvPicPr>
        <p:blipFill>
          <a:blip r:embed="rId3">
            <a:alphaModFix/>
          </a:blip>
          <a:stretch>
            <a:fillRect/>
          </a:stretch>
        </p:blipFill>
        <p:spPr>
          <a:xfrm>
            <a:off x="1390788" y="991875"/>
            <a:ext cx="6362425" cy="38270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NLP - TF-IDF Approach</a:t>
            </a:r>
            <a:endParaRPr b="1"/>
          </a:p>
        </p:txBody>
      </p:sp>
      <p:sp>
        <p:nvSpPr>
          <p:cNvPr id="234" name="Google Shape;234;p28"/>
          <p:cNvSpPr txBox="1"/>
          <p:nvPr>
            <p:ph idx="1" type="body"/>
          </p:nvPr>
        </p:nvSpPr>
        <p:spPr>
          <a:xfrm>
            <a:off x="1297500" y="1567550"/>
            <a:ext cx="7038900" cy="95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Created similarity matrix between a list of keywords based on TF-IDF and used Gensim’s </a:t>
            </a:r>
            <a:r>
              <a:rPr lang="en"/>
              <a:t>Matrix Similarity</a:t>
            </a:r>
            <a:r>
              <a:rPr lang="en"/>
              <a:t> method in populating the result. The ‘korean bulgogi food’ search input returned the following result:</a:t>
            </a:r>
            <a:endParaRPr/>
          </a:p>
        </p:txBody>
      </p:sp>
      <p:pic>
        <p:nvPicPr>
          <p:cNvPr id="235" name="Google Shape;235;p28"/>
          <p:cNvPicPr preferRelativeResize="0"/>
          <p:nvPr/>
        </p:nvPicPr>
        <p:blipFill>
          <a:blip r:embed="rId3">
            <a:alphaModFix/>
          </a:blip>
          <a:stretch>
            <a:fillRect/>
          </a:stretch>
        </p:blipFill>
        <p:spPr>
          <a:xfrm>
            <a:off x="2065325" y="2454225"/>
            <a:ext cx="5013341" cy="2313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Suggested Improvements</a:t>
            </a:r>
            <a:endParaRPr b="1"/>
          </a:p>
        </p:txBody>
      </p:sp>
      <p:sp>
        <p:nvSpPr>
          <p:cNvPr id="241" name="Google Shape;241;p2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900"/>
              </a:spcBef>
              <a:spcAft>
                <a:spcPts val="0"/>
              </a:spcAft>
              <a:buNone/>
            </a:pPr>
            <a:r>
              <a:rPr lang="en">
                <a:solidFill>
                  <a:srgbClr val="FFFFFF"/>
                </a:solidFill>
              </a:rPr>
              <a:t>There are several ways to improve performances in identifying similar restaurants based on the user's search query.</a:t>
            </a:r>
            <a:endParaRPr>
              <a:solidFill>
                <a:srgbClr val="FFFFFF"/>
              </a:solidFill>
            </a:endParaRPr>
          </a:p>
          <a:p>
            <a:pPr indent="-311150" lvl="0" marL="457200" rtl="0" algn="l">
              <a:lnSpc>
                <a:spcPct val="100000"/>
              </a:lnSpc>
              <a:spcBef>
                <a:spcPts val="900"/>
              </a:spcBef>
              <a:spcAft>
                <a:spcPts val="0"/>
              </a:spcAft>
              <a:buClr>
                <a:srgbClr val="FFFFFF"/>
              </a:buClr>
              <a:buSzPts val="1300"/>
              <a:buChar char="●"/>
            </a:pPr>
            <a:r>
              <a:rPr lang="en">
                <a:solidFill>
                  <a:srgbClr val="FFFFFF"/>
                </a:solidFill>
              </a:rPr>
              <a:t>Using all of Yelp’s review text data instead of trimming down based on what was available on allmenus.com. At the end of my NLP project, I recognized that using a combination of LDA and Word2Vec/Doc2Vec, I could have found restaurants’ cuisine type without use of allmenus’ menu text data through topic modeling (clustering). Using this approach, may have provided more restaurants to search.</a:t>
            </a:r>
            <a:endParaRPr>
              <a:solidFill>
                <a:srgbClr val="FFFFFF"/>
              </a:solidFill>
            </a:endParaRPr>
          </a:p>
          <a:p>
            <a:pPr indent="-311150" lvl="0" marL="457200" rtl="0" algn="l">
              <a:lnSpc>
                <a:spcPct val="100000"/>
              </a:lnSpc>
              <a:spcBef>
                <a:spcPts val="0"/>
              </a:spcBef>
              <a:spcAft>
                <a:spcPts val="0"/>
              </a:spcAft>
              <a:buClr>
                <a:srgbClr val="FFFFFF"/>
              </a:buClr>
              <a:buSzPts val="1300"/>
              <a:buChar char="●"/>
            </a:pPr>
            <a:r>
              <a:rPr lang="en">
                <a:solidFill>
                  <a:srgbClr val="FFFFFF"/>
                </a:solidFill>
              </a:rPr>
              <a:t>Currently, the search engine populates based on similarity score only, the search result may be more relevant when populating list based on user’s location. For instance, if a user queried from Los Angeles, it would show restaurants near that area.</a:t>
            </a:r>
            <a:endParaRPr>
              <a:solidFill>
                <a:srgbClr val="FFFFFF"/>
              </a:solidFill>
            </a:endParaRPr>
          </a:p>
          <a:p>
            <a:pPr indent="-311150" lvl="0" marL="457200" rtl="0" algn="l">
              <a:lnSpc>
                <a:spcPct val="100000"/>
              </a:lnSpc>
              <a:spcBef>
                <a:spcPts val="0"/>
              </a:spcBef>
              <a:spcAft>
                <a:spcPts val="0"/>
              </a:spcAft>
              <a:buClr>
                <a:srgbClr val="FFFFFF"/>
              </a:buClr>
              <a:buSzPts val="1300"/>
              <a:buChar char="●"/>
            </a:pPr>
            <a:r>
              <a:rPr lang="en">
                <a:solidFill>
                  <a:srgbClr val="FFFFFF"/>
                </a:solidFill>
              </a:rPr>
              <a:t>Utilizing Spark or Dask in speeding up computational time in text pre-processing and populating search results.</a:t>
            </a:r>
            <a:endParaRPr>
              <a:solidFill>
                <a:srgbClr val="FFFFFF"/>
              </a:solidFill>
            </a:endParaRPr>
          </a:p>
          <a:p>
            <a:pPr indent="0" lvl="0" marL="0" rtl="0" algn="l">
              <a:spcBef>
                <a:spcPts val="18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Summary</a:t>
            </a:r>
            <a:endParaRPr b="1"/>
          </a:p>
        </p:txBody>
      </p:sp>
      <p:sp>
        <p:nvSpPr>
          <p:cNvPr id="247" name="Google Shape;247;p3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180"/>
              </a:spcBef>
              <a:spcAft>
                <a:spcPts val="0"/>
              </a:spcAft>
              <a:buClr>
                <a:srgbClr val="FFFFFF"/>
              </a:buClr>
              <a:buSzPts val="1300"/>
              <a:buChar char="●"/>
            </a:pPr>
            <a:r>
              <a:rPr lang="en">
                <a:solidFill>
                  <a:srgbClr val="FFFFFF"/>
                </a:solidFill>
              </a:rPr>
              <a:t>Search engine was built with the purpose of finding most similar restaurants based on user query whether it may be food, drink, or any restaurant’s attributes.</a:t>
            </a:r>
            <a:endParaRPr>
              <a:solidFill>
                <a:srgbClr val="FFFFFF"/>
              </a:solidFill>
            </a:endParaRPr>
          </a:p>
          <a:p>
            <a:pPr indent="-311150" lvl="0" marL="457200" rtl="0" algn="l">
              <a:lnSpc>
                <a:spcPct val="100000"/>
              </a:lnSpc>
              <a:spcBef>
                <a:spcPts val="0"/>
              </a:spcBef>
              <a:spcAft>
                <a:spcPts val="0"/>
              </a:spcAft>
              <a:buClr>
                <a:srgbClr val="FFFFFF"/>
              </a:buClr>
              <a:buSzPts val="1300"/>
              <a:buChar char="●"/>
            </a:pPr>
            <a:r>
              <a:rPr lang="en">
                <a:solidFill>
                  <a:srgbClr val="FFFFFF"/>
                </a:solidFill>
              </a:rPr>
              <a:t>During the EDA process, we were able to differentiate and visualize text values based on cuisines (ex: ‘Japanese’, ‘Chinese’, ‘French’, and etc.).</a:t>
            </a:r>
            <a:endParaRPr>
              <a:solidFill>
                <a:srgbClr val="FFFFFF"/>
              </a:solidFill>
            </a:endParaRPr>
          </a:p>
          <a:p>
            <a:pPr indent="-311150" lvl="0" marL="457200" rtl="0" algn="l">
              <a:lnSpc>
                <a:spcPct val="100000"/>
              </a:lnSpc>
              <a:spcBef>
                <a:spcPts val="0"/>
              </a:spcBef>
              <a:spcAft>
                <a:spcPts val="0"/>
              </a:spcAft>
              <a:buClr>
                <a:srgbClr val="FFFFFF"/>
              </a:buClr>
              <a:buSzPts val="1300"/>
              <a:buChar char="●"/>
            </a:pPr>
            <a:r>
              <a:rPr lang="en">
                <a:solidFill>
                  <a:srgbClr val="FFFFFF"/>
                </a:solidFill>
              </a:rPr>
              <a:t>Created three Doc2Vec models based on Yelp’s review text data and allmenus’ menu data which provided coherent results in providing good results.</a:t>
            </a:r>
            <a:endParaRPr>
              <a:solidFill>
                <a:srgbClr val="FFFFFF"/>
              </a:solidFill>
            </a:endParaRPr>
          </a:p>
          <a:p>
            <a:pPr indent="-311150" lvl="0" marL="457200" rtl="0" algn="l">
              <a:lnSpc>
                <a:spcPct val="100000"/>
              </a:lnSpc>
              <a:spcBef>
                <a:spcPts val="0"/>
              </a:spcBef>
              <a:spcAft>
                <a:spcPts val="0"/>
              </a:spcAft>
              <a:buClr>
                <a:srgbClr val="FFFFFF"/>
              </a:buClr>
              <a:buSzPts val="1300"/>
              <a:buChar char="●"/>
            </a:pPr>
            <a:r>
              <a:rPr lang="en">
                <a:solidFill>
                  <a:srgbClr val="FFFFFF"/>
                </a:solidFill>
              </a:rPr>
              <a:t>The TF-IDF search model was created based on keywords which also provided coherent results but unlike Doc2Vec models it does not understand meaning of the words and semantic relationships between words and documents.</a:t>
            </a:r>
            <a:endParaRPr>
              <a:solidFill>
                <a:srgbClr val="FFFFFF"/>
              </a:solidFill>
            </a:endParaRPr>
          </a:p>
          <a:p>
            <a:pPr indent="0" lvl="0" marL="0" rtl="0" algn="l">
              <a:spcBef>
                <a:spcPts val="180"/>
              </a:spcBef>
              <a:spcAft>
                <a:spcPts val="1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Acknowledgement</a:t>
            </a:r>
            <a:endParaRPr b="1"/>
          </a:p>
        </p:txBody>
      </p:sp>
      <p:sp>
        <p:nvSpPr>
          <p:cNvPr id="253" name="Google Shape;253;p3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Ajith Patnaik (Mentor)</a:t>
            </a:r>
            <a:endParaRPr sz="1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Search Engine and Project Goal</a:t>
            </a:r>
            <a:endParaRPr b="1"/>
          </a:p>
        </p:txBody>
      </p:sp>
      <p:sp>
        <p:nvSpPr>
          <p:cNvPr id="141" name="Google Shape;141;p14"/>
          <p:cNvSpPr txBox="1"/>
          <p:nvPr>
            <p:ph idx="1" type="body"/>
          </p:nvPr>
        </p:nvSpPr>
        <p:spPr>
          <a:xfrm>
            <a:off x="325750" y="1805400"/>
            <a:ext cx="4986900" cy="2854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b="1" lang="en"/>
              <a:t>Search engines are used everywhere (“google it”)</a:t>
            </a:r>
            <a:endParaRPr b="1"/>
          </a:p>
          <a:p>
            <a:pPr indent="-298450" lvl="1" marL="914400" rtl="0" algn="l">
              <a:spcBef>
                <a:spcPts val="0"/>
              </a:spcBef>
              <a:spcAft>
                <a:spcPts val="0"/>
              </a:spcAft>
              <a:buSzPts val="1100"/>
              <a:buChar char="○"/>
            </a:pPr>
            <a:r>
              <a:rPr lang="en"/>
              <a:t>E-commerce: Amazon, Target, Walmart, etc.</a:t>
            </a:r>
            <a:endParaRPr/>
          </a:p>
          <a:p>
            <a:pPr indent="-298450" lvl="1" marL="914400" rtl="0" algn="l">
              <a:spcBef>
                <a:spcPts val="0"/>
              </a:spcBef>
              <a:spcAft>
                <a:spcPts val="0"/>
              </a:spcAft>
              <a:buSzPts val="1100"/>
              <a:buChar char="○"/>
            </a:pPr>
            <a:r>
              <a:rPr lang="en"/>
              <a:t>Online listings: Airbnb, Yelp, etc.</a:t>
            </a:r>
            <a:endParaRPr/>
          </a:p>
          <a:p>
            <a:pPr indent="-298450" lvl="1" marL="914400" rtl="0" algn="l">
              <a:spcBef>
                <a:spcPts val="0"/>
              </a:spcBef>
              <a:spcAft>
                <a:spcPts val="0"/>
              </a:spcAft>
              <a:buSzPts val="1100"/>
              <a:buChar char="○"/>
            </a:pPr>
            <a:r>
              <a:rPr lang="en"/>
              <a:t>Entertainment: Netflix, HBO Max, Youtube, etc.</a:t>
            </a:r>
            <a:endParaRPr/>
          </a:p>
          <a:p>
            <a:pPr indent="-311150" lvl="0" marL="457200" rtl="0" algn="l">
              <a:spcBef>
                <a:spcPts val="0"/>
              </a:spcBef>
              <a:spcAft>
                <a:spcPts val="0"/>
              </a:spcAft>
              <a:buSzPts val="1300"/>
              <a:buChar char="●"/>
            </a:pPr>
            <a:r>
              <a:rPr b="1" lang="en"/>
              <a:t>Users relies heavily on search engines</a:t>
            </a:r>
            <a:endParaRPr b="1"/>
          </a:p>
          <a:p>
            <a:pPr indent="-298450" lvl="1" marL="914400" rtl="0" algn="l">
              <a:spcBef>
                <a:spcPts val="0"/>
              </a:spcBef>
              <a:spcAft>
                <a:spcPts val="0"/>
              </a:spcAft>
              <a:buSzPts val="1100"/>
              <a:buChar char="○"/>
            </a:pPr>
            <a:r>
              <a:rPr lang="en"/>
              <a:t>Users searches for various information. For example, consumers searches for various products, software engineers looks for solution to the bug using google and stack overflow.</a:t>
            </a:r>
            <a:endParaRPr/>
          </a:p>
          <a:p>
            <a:pPr indent="-311150" lvl="0" marL="457200" rtl="0" algn="l">
              <a:spcBef>
                <a:spcPts val="0"/>
              </a:spcBef>
              <a:spcAft>
                <a:spcPts val="0"/>
              </a:spcAft>
              <a:buSzPts val="1300"/>
              <a:buChar char="●"/>
            </a:pPr>
            <a:r>
              <a:rPr b="1" lang="en"/>
              <a:t>Capstone Project  Goal</a:t>
            </a:r>
            <a:endParaRPr b="1"/>
          </a:p>
          <a:p>
            <a:pPr indent="-298450" lvl="1" marL="914400" rtl="0" algn="l">
              <a:spcBef>
                <a:spcPts val="0"/>
              </a:spcBef>
              <a:spcAft>
                <a:spcPts val="0"/>
              </a:spcAft>
              <a:buSzPts val="1100"/>
              <a:buChar char="○"/>
            </a:pPr>
            <a:r>
              <a:rPr lang="en"/>
              <a:t>Listing relevant restaurants when typing in specific ingredients or cuisine name (i.e. ‘galbi bulgogi).</a:t>
            </a:r>
            <a:endParaRPr/>
          </a:p>
          <a:p>
            <a:pPr indent="0" lvl="0" marL="457200" rtl="0" algn="l">
              <a:spcBef>
                <a:spcPts val="1600"/>
              </a:spcBef>
              <a:spcAft>
                <a:spcPts val="1600"/>
              </a:spcAft>
              <a:buNone/>
            </a:pPr>
            <a:r>
              <a:t/>
            </a:r>
            <a:endParaRPr/>
          </a:p>
        </p:txBody>
      </p:sp>
      <p:pic>
        <p:nvPicPr>
          <p:cNvPr id="142" name="Google Shape;142;p14"/>
          <p:cNvPicPr preferRelativeResize="0"/>
          <p:nvPr/>
        </p:nvPicPr>
        <p:blipFill>
          <a:blip r:embed="rId3">
            <a:alphaModFix/>
          </a:blip>
          <a:stretch>
            <a:fillRect/>
          </a:stretch>
        </p:blipFill>
        <p:spPr>
          <a:xfrm>
            <a:off x="5312650" y="2206715"/>
            <a:ext cx="3613049" cy="1622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Reference</a:t>
            </a:r>
            <a:endParaRPr b="1"/>
          </a:p>
        </p:txBody>
      </p:sp>
      <p:sp>
        <p:nvSpPr>
          <p:cNvPr id="259" name="Google Shape;259;p32"/>
          <p:cNvSpPr txBox="1"/>
          <p:nvPr>
            <p:ph idx="1" type="body"/>
          </p:nvPr>
        </p:nvSpPr>
        <p:spPr>
          <a:xfrm>
            <a:off x="1297500" y="1535700"/>
            <a:ext cx="7038900" cy="2911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b="1" lang="en" sz="1600" u="sng">
                <a:solidFill>
                  <a:schemeClr val="hlink"/>
                </a:solidFill>
                <a:hlinkClick r:id="rId3"/>
              </a:rPr>
              <a:t>Detailed Project Report</a:t>
            </a:r>
            <a:endParaRPr b="1" sz="1600"/>
          </a:p>
          <a:p>
            <a:pPr indent="-330200" lvl="0" marL="457200" rtl="0" algn="l">
              <a:spcBef>
                <a:spcPts val="0"/>
              </a:spcBef>
              <a:spcAft>
                <a:spcPts val="0"/>
              </a:spcAft>
              <a:buSzPts val="1600"/>
              <a:buChar char="●"/>
            </a:pPr>
            <a:r>
              <a:rPr b="1" lang="en" sz="1600" u="sng">
                <a:solidFill>
                  <a:schemeClr val="hlink"/>
                </a:solidFill>
                <a:hlinkClick r:id="rId4"/>
              </a:rPr>
              <a:t>Data Wrangling &amp; Text Pre-processing</a:t>
            </a:r>
            <a:endParaRPr b="1" sz="1600"/>
          </a:p>
          <a:p>
            <a:pPr indent="-342900" lvl="0" marL="457200" rtl="0" algn="l">
              <a:spcBef>
                <a:spcPts val="0"/>
              </a:spcBef>
              <a:spcAft>
                <a:spcPts val="0"/>
              </a:spcAft>
              <a:buSzPts val="1800"/>
              <a:buChar char="●"/>
            </a:pPr>
            <a:r>
              <a:rPr b="1" lang="en" sz="1600" u="sng">
                <a:solidFill>
                  <a:schemeClr val="accent5"/>
                </a:solidFill>
                <a:hlinkClick r:id="rId5">
                  <a:extLst>
                    <a:ext uri="{A12FA001-AC4F-418D-AE19-62706E023703}">
                      <ahyp:hlinkClr val="tx"/>
                    </a:ext>
                  </a:extLst>
                </a:hlinkClick>
              </a:rPr>
              <a:t>EDA</a:t>
            </a:r>
            <a:endParaRPr b="1" sz="1800"/>
          </a:p>
          <a:p>
            <a:pPr indent="-330200" lvl="0" marL="457200" rtl="0" algn="l">
              <a:spcBef>
                <a:spcPts val="0"/>
              </a:spcBef>
              <a:spcAft>
                <a:spcPts val="0"/>
              </a:spcAft>
              <a:buSzPts val="1600"/>
              <a:buChar char="●"/>
            </a:pPr>
            <a:r>
              <a:rPr b="1" lang="en" sz="1600" u="sng">
                <a:solidFill>
                  <a:schemeClr val="hlink"/>
                </a:solidFill>
                <a:hlinkClick r:id="rId6"/>
              </a:rPr>
              <a:t>Doc2Vec and TF-IDF Model Building</a:t>
            </a:r>
            <a:endParaRPr b="1" sz="1600"/>
          </a:p>
          <a:p>
            <a:pPr indent="-330200" lvl="0" marL="457200" rtl="0" algn="l">
              <a:spcBef>
                <a:spcPts val="0"/>
              </a:spcBef>
              <a:spcAft>
                <a:spcPts val="0"/>
              </a:spcAft>
              <a:buSzPts val="1600"/>
              <a:buChar char="●"/>
            </a:pPr>
            <a:r>
              <a:rPr b="1" lang="en" sz="1600" u="sng">
                <a:solidFill>
                  <a:schemeClr val="hlink"/>
                </a:solidFill>
                <a:hlinkClick r:id="rId7"/>
              </a:rPr>
              <a:t>Helper functions (search engine control flow)</a:t>
            </a:r>
            <a:endParaRPr b="1" sz="1600"/>
          </a:p>
          <a:p>
            <a:pPr indent="-330200" lvl="0" marL="457200" rtl="0" algn="l">
              <a:spcBef>
                <a:spcPts val="0"/>
              </a:spcBef>
              <a:spcAft>
                <a:spcPts val="0"/>
              </a:spcAft>
              <a:buSzPts val="1600"/>
              <a:buChar char="●"/>
            </a:pPr>
            <a:r>
              <a:rPr b="1" lang="en" sz="1600" u="sng">
                <a:solidFill>
                  <a:schemeClr val="hlink"/>
                </a:solidFill>
                <a:hlinkClick r:id="rId8"/>
              </a:rPr>
              <a:t>Project GitHub Repository</a:t>
            </a:r>
            <a:endParaRPr b="1"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Approach</a:t>
            </a:r>
            <a:endParaRPr b="1"/>
          </a:p>
        </p:txBody>
      </p:sp>
      <p:sp>
        <p:nvSpPr>
          <p:cNvPr id="148" name="Google Shape;148;p15"/>
          <p:cNvSpPr txBox="1"/>
          <p:nvPr>
            <p:ph idx="1" type="body"/>
          </p:nvPr>
        </p:nvSpPr>
        <p:spPr>
          <a:xfrm>
            <a:off x="1297500" y="1307850"/>
            <a:ext cx="7038900" cy="3431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b="1" lang="en"/>
              <a:t>Data Acquisition and wrangling</a:t>
            </a:r>
            <a:endParaRPr b="1"/>
          </a:p>
          <a:p>
            <a:pPr indent="-311150" lvl="1" marL="914400" rtl="0" algn="l">
              <a:spcBef>
                <a:spcPts val="0"/>
              </a:spcBef>
              <a:spcAft>
                <a:spcPts val="0"/>
              </a:spcAft>
              <a:buSzPts val="1300"/>
              <a:buChar char="○"/>
            </a:pPr>
            <a:r>
              <a:rPr lang="en" sz="1300"/>
              <a:t>Gather relevant csv files.</a:t>
            </a:r>
            <a:endParaRPr sz="1300"/>
          </a:p>
          <a:p>
            <a:pPr indent="-311150" lvl="1" marL="914400" rtl="0" algn="l">
              <a:spcBef>
                <a:spcPts val="0"/>
              </a:spcBef>
              <a:spcAft>
                <a:spcPts val="0"/>
              </a:spcAft>
              <a:buSzPts val="1300"/>
              <a:buChar char="○"/>
            </a:pPr>
            <a:r>
              <a:rPr lang="en" sz="1300"/>
              <a:t>Web-scraping</a:t>
            </a:r>
            <a:r>
              <a:rPr b="1" lang="en" sz="1300"/>
              <a:t> </a:t>
            </a:r>
            <a:r>
              <a:rPr lang="en" sz="1300"/>
              <a:t>restaurants’ menu data.</a:t>
            </a:r>
            <a:endParaRPr sz="1300"/>
          </a:p>
          <a:p>
            <a:pPr indent="-311150" lvl="0" marL="457200" rtl="0" algn="l">
              <a:spcBef>
                <a:spcPts val="0"/>
              </a:spcBef>
              <a:spcAft>
                <a:spcPts val="0"/>
              </a:spcAft>
              <a:buSzPts val="1300"/>
              <a:buChar char="●"/>
            </a:pPr>
            <a:r>
              <a:rPr b="1" lang="en"/>
              <a:t>EDA</a:t>
            </a:r>
            <a:endParaRPr b="1"/>
          </a:p>
          <a:p>
            <a:pPr indent="-311150" lvl="1" marL="914400" rtl="0" algn="l">
              <a:spcBef>
                <a:spcPts val="0"/>
              </a:spcBef>
              <a:spcAft>
                <a:spcPts val="0"/>
              </a:spcAft>
              <a:buSzPts val="1300"/>
              <a:buChar char="○"/>
            </a:pPr>
            <a:r>
              <a:rPr lang="en" sz="1300"/>
              <a:t>Visualize restaurants’ similarities based on its attributes.</a:t>
            </a:r>
            <a:endParaRPr sz="1300"/>
          </a:p>
          <a:p>
            <a:pPr indent="-311150" lvl="1" marL="914400" rtl="0" algn="l">
              <a:spcBef>
                <a:spcPts val="0"/>
              </a:spcBef>
              <a:spcAft>
                <a:spcPts val="0"/>
              </a:spcAft>
              <a:buSzPts val="1300"/>
              <a:buChar char="○"/>
            </a:pPr>
            <a:r>
              <a:rPr lang="en" sz="1300"/>
              <a:t>Visualize common unigrams, bigrams, and trigrams.</a:t>
            </a:r>
            <a:endParaRPr sz="1300"/>
          </a:p>
          <a:p>
            <a:pPr indent="-311150" lvl="1" marL="914400" rtl="0" algn="l">
              <a:spcBef>
                <a:spcPts val="0"/>
              </a:spcBef>
              <a:spcAft>
                <a:spcPts val="0"/>
              </a:spcAft>
              <a:buSzPts val="1300"/>
              <a:buChar char="○"/>
            </a:pPr>
            <a:r>
              <a:rPr lang="en" sz="1300"/>
              <a:t>Identify common words in each cuisines.</a:t>
            </a:r>
            <a:endParaRPr sz="1300"/>
          </a:p>
          <a:p>
            <a:pPr indent="-311150" lvl="1" marL="914400" rtl="0" algn="l">
              <a:spcBef>
                <a:spcPts val="0"/>
              </a:spcBef>
              <a:spcAft>
                <a:spcPts val="0"/>
              </a:spcAft>
              <a:buSzPts val="1300"/>
              <a:buChar char="○"/>
            </a:pPr>
            <a:r>
              <a:rPr lang="en" sz="1300"/>
              <a:t>LDA topic modeling.</a:t>
            </a:r>
            <a:endParaRPr sz="1300"/>
          </a:p>
          <a:p>
            <a:pPr indent="-311150" lvl="0" marL="457200" rtl="0" algn="l">
              <a:spcBef>
                <a:spcPts val="0"/>
              </a:spcBef>
              <a:spcAft>
                <a:spcPts val="0"/>
              </a:spcAft>
              <a:buSzPts val="1300"/>
              <a:buChar char="●"/>
            </a:pPr>
            <a:r>
              <a:rPr b="1" lang="en"/>
              <a:t>Building Doc2Vec and TF-IDF models</a:t>
            </a:r>
            <a:endParaRPr b="1"/>
          </a:p>
          <a:p>
            <a:pPr indent="-311150" lvl="1" marL="914400" rtl="0" algn="l">
              <a:spcBef>
                <a:spcPts val="0"/>
              </a:spcBef>
              <a:spcAft>
                <a:spcPts val="0"/>
              </a:spcAft>
              <a:buSzPts val="1300"/>
              <a:buChar char="○"/>
            </a:pPr>
            <a:r>
              <a:rPr lang="en" sz="1300"/>
              <a:t>Build three Doc2Vec models based on the following:</a:t>
            </a:r>
            <a:endParaRPr sz="1300"/>
          </a:p>
          <a:p>
            <a:pPr indent="-311150" lvl="2" marL="1371600" rtl="0" algn="l">
              <a:spcBef>
                <a:spcPts val="0"/>
              </a:spcBef>
              <a:spcAft>
                <a:spcPts val="0"/>
              </a:spcAft>
              <a:buSzPts val="1300"/>
              <a:buChar char="■"/>
            </a:pPr>
            <a:r>
              <a:rPr lang="en" sz="1300"/>
              <a:t>Yelp’s Review/Tips text values</a:t>
            </a:r>
            <a:endParaRPr sz="1300"/>
          </a:p>
          <a:p>
            <a:pPr indent="-311150" lvl="2" marL="1371600" rtl="0" algn="l">
              <a:spcBef>
                <a:spcPts val="0"/>
              </a:spcBef>
              <a:spcAft>
                <a:spcPts val="0"/>
              </a:spcAft>
              <a:buSzPts val="1300"/>
              <a:buChar char="■"/>
            </a:pPr>
            <a:r>
              <a:rPr lang="en" sz="1300"/>
              <a:t>Menu description</a:t>
            </a:r>
            <a:endParaRPr sz="1300"/>
          </a:p>
          <a:p>
            <a:pPr indent="-311150" lvl="2" marL="1371600" rtl="0" algn="l">
              <a:spcBef>
                <a:spcPts val="0"/>
              </a:spcBef>
              <a:spcAft>
                <a:spcPts val="0"/>
              </a:spcAft>
              <a:buSzPts val="1300"/>
              <a:buChar char="■"/>
            </a:pPr>
            <a:r>
              <a:rPr lang="en" sz="1300"/>
              <a:t>Menu title</a:t>
            </a:r>
            <a:endParaRPr sz="1300"/>
          </a:p>
          <a:p>
            <a:pPr indent="-311150" lvl="1" marL="914400" rtl="0" algn="l">
              <a:spcBef>
                <a:spcPts val="0"/>
              </a:spcBef>
              <a:spcAft>
                <a:spcPts val="0"/>
              </a:spcAft>
              <a:buSzPts val="1300"/>
              <a:buChar char="○"/>
            </a:pPr>
            <a:r>
              <a:rPr lang="en" sz="1300"/>
              <a:t>Build TF-IDF model based on relevant keywords.</a:t>
            </a:r>
            <a:endParaRPr sz="1300"/>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Target Audience</a:t>
            </a:r>
            <a:endParaRPr b="1"/>
          </a:p>
        </p:txBody>
      </p:sp>
      <p:sp>
        <p:nvSpPr>
          <p:cNvPr id="154" name="Google Shape;154;p1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b="1" lang="en"/>
              <a:t>Restaurant Search Engine is useful for all parties</a:t>
            </a:r>
            <a:endParaRPr b="1"/>
          </a:p>
          <a:p>
            <a:pPr indent="-298450" lvl="1" marL="914400" rtl="0" algn="l">
              <a:spcBef>
                <a:spcPts val="0"/>
              </a:spcBef>
              <a:spcAft>
                <a:spcPts val="0"/>
              </a:spcAft>
              <a:buSzPts val="1100"/>
              <a:buChar char="○"/>
            </a:pPr>
            <a:r>
              <a:rPr lang="en"/>
              <a:t>Food enthusiasts and travelers looking for specific taste and/or atmosphere.</a:t>
            </a:r>
            <a:endParaRPr/>
          </a:p>
          <a:p>
            <a:pPr indent="-298450" lvl="1" marL="914400" rtl="0" algn="l">
              <a:spcBef>
                <a:spcPts val="0"/>
              </a:spcBef>
              <a:spcAft>
                <a:spcPts val="0"/>
              </a:spcAft>
              <a:buSzPts val="1100"/>
              <a:buChar char="○"/>
            </a:pPr>
            <a:r>
              <a:rPr lang="en"/>
              <a:t>General public looking for places to dine or take-out.</a:t>
            </a:r>
            <a:endParaRPr/>
          </a:p>
          <a:p>
            <a:pPr indent="-311150" lvl="0" marL="457200" rtl="0" algn="l">
              <a:spcBef>
                <a:spcPts val="0"/>
              </a:spcBef>
              <a:spcAft>
                <a:spcPts val="0"/>
              </a:spcAft>
              <a:buSzPts val="1300"/>
              <a:buChar char="●"/>
            </a:pPr>
            <a:r>
              <a:rPr b="1" lang="en"/>
              <a:t>Search engine can be changed for different applications</a:t>
            </a:r>
            <a:endParaRPr b="1"/>
          </a:p>
          <a:p>
            <a:pPr indent="-298450" lvl="1" marL="914400" rtl="0" algn="l">
              <a:spcBef>
                <a:spcPts val="0"/>
              </a:spcBef>
              <a:spcAft>
                <a:spcPts val="0"/>
              </a:spcAft>
              <a:buSzPts val="1100"/>
              <a:buChar char="○"/>
            </a:pPr>
            <a:r>
              <a:rPr lang="en"/>
              <a:t>Search engine can be converted to look for academic documents or any retail products.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Dataset</a:t>
            </a:r>
            <a:endParaRPr b="1"/>
          </a:p>
        </p:txBody>
      </p:sp>
      <p:sp>
        <p:nvSpPr>
          <p:cNvPr id="160" name="Google Shape;160;p17"/>
          <p:cNvSpPr txBox="1"/>
          <p:nvPr>
            <p:ph idx="1" type="body"/>
          </p:nvPr>
        </p:nvSpPr>
        <p:spPr>
          <a:xfrm>
            <a:off x="1297500" y="1567550"/>
            <a:ext cx="7038900" cy="3195600"/>
          </a:xfrm>
          <a:prstGeom prst="rect">
            <a:avLst/>
          </a:prstGeom>
        </p:spPr>
        <p:txBody>
          <a:bodyPr anchorCtr="0" anchor="t" bIns="91425" lIns="91425" spcFirstLastPara="1" rIns="91425" wrap="square" tIns="91425">
            <a:noAutofit/>
          </a:bodyPr>
          <a:lstStyle/>
          <a:p>
            <a:pPr indent="0" lvl="0" marL="0" rtl="0" algn="l">
              <a:lnSpc>
                <a:spcPct val="100000"/>
              </a:lnSpc>
              <a:spcBef>
                <a:spcPts val="900"/>
              </a:spcBef>
              <a:spcAft>
                <a:spcPts val="0"/>
              </a:spcAft>
              <a:buNone/>
            </a:pPr>
            <a:r>
              <a:rPr b="1" lang="en">
                <a:solidFill>
                  <a:srgbClr val="FFFFFF"/>
                </a:solidFill>
              </a:rPr>
              <a:t>Yelp Dataset</a:t>
            </a:r>
            <a:endParaRPr b="1">
              <a:solidFill>
                <a:srgbClr val="FFFFFF"/>
              </a:solidFill>
            </a:endParaRPr>
          </a:p>
          <a:p>
            <a:pPr indent="-311150" lvl="0" marL="457200" rtl="0" algn="l">
              <a:lnSpc>
                <a:spcPct val="100000"/>
              </a:lnSpc>
              <a:spcBef>
                <a:spcPts val="900"/>
              </a:spcBef>
              <a:spcAft>
                <a:spcPts val="0"/>
              </a:spcAft>
              <a:buClr>
                <a:srgbClr val="FFFFFF"/>
              </a:buClr>
              <a:buSzPts val="1300"/>
              <a:buChar char="●"/>
            </a:pPr>
            <a:r>
              <a:rPr lang="en">
                <a:solidFill>
                  <a:srgbClr val="FFFFFF"/>
                </a:solidFill>
              </a:rPr>
              <a:t>8,021,122 reviews </a:t>
            </a:r>
            <a:endParaRPr>
              <a:solidFill>
                <a:srgbClr val="FFFFFF"/>
              </a:solidFill>
            </a:endParaRPr>
          </a:p>
          <a:p>
            <a:pPr indent="-311150" lvl="0" marL="457200" rtl="0" algn="l">
              <a:lnSpc>
                <a:spcPct val="100000"/>
              </a:lnSpc>
              <a:spcBef>
                <a:spcPts val="0"/>
              </a:spcBef>
              <a:spcAft>
                <a:spcPts val="0"/>
              </a:spcAft>
              <a:buClr>
                <a:srgbClr val="FFFFFF"/>
              </a:buClr>
              <a:buSzPts val="1300"/>
              <a:buChar char="●"/>
            </a:pPr>
            <a:r>
              <a:rPr lang="en">
                <a:solidFill>
                  <a:srgbClr val="FFFFFF"/>
                </a:solidFill>
              </a:rPr>
              <a:t>209,393 businesses</a:t>
            </a:r>
            <a:endParaRPr>
              <a:solidFill>
                <a:srgbClr val="FFFFFF"/>
              </a:solidFill>
            </a:endParaRPr>
          </a:p>
          <a:p>
            <a:pPr indent="-311150" lvl="0" marL="457200" rtl="0" algn="l">
              <a:lnSpc>
                <a:spcPct val="100000"/>
              </a:lnSpc>
              <a:spcBef>
                <a:spcPts val="0"/>
              </a:spcBef>
              <a:spcAft>
                <a:spcPts val="0"/>
              </a:spcAft>
              <a:buClr>
                <a:srgbClr val="FFFFFF"/>
              </a:buClr>
              <a:buSzPts val="1300"/>
              <a:buChar char="●"/>
            </a:pPr>
            <a:r>
              <a:rPr lang="en">
                <a:solidFill>
                  <a:srgbClr val="FFFFFF"/>
                </a:solidFill>
              </a:rPr>
              <a:t>1,320,710 tips</a:t>
            </a:r>
            <a:endParaRPr>
              <a:solidFill>
                <a:srgbClr val="FFFFFF"/>
              </a:solidFill>
            </a:endParaRPr>
          </a:p>
          <a:p>
            <a:pPr indent="-311150" lvl="0" marL="457200" rtl="0" algn="l">
              <a:lnSpc>
                <a:spcPct val="100000"/>
              </a:lnSpc>
              <a:spcBef>
                <a:spcPts val="0"/>
              </a:spcBef>
              <a:spcAft>
                <a:spcPts val="0"/>
              </a:spcAft>
              <a:buClr>
                <a:srgbClr val="FFFFFF"/>
              </a:buClr>
              <a:buSzPts val="1300"/>
              <a:buChar char="●"/>
            </a:pPr>
            <a:r>
              <a:rPr lang="en">
                <a:solidFill>
                  <a:srgbClr val="FFFFFF"/>
                </a:solidFill>
              </a:rPr>
              <a:t>Over 1.4 million business attributes.</a:t>
            </a:r>
            <a:endParaRPr>
              <a:solidFill>
                <a:srgbClr val="FFFFFF"/>
              </a:solidFill>
            </a:endParaRPr>
          </a:p>
          <a:p>
            <a:pPr indent="0" lvl="0" marL="0" rtl="0" algn="l">
              <a:lnSpc>
                <a:spcPct val="100000"/>
              </a:lnSpc>
              <a:spcBef>
                <a:spcPts val="900"/>
              </a:spcBef>
              <a:spcAft>
                <a:spcPts val="0"/>
              </a:spcAft>
              <a:buNone/>
            </a:pPr>
            <a:r>
              <a:rPr b="1" lang="en">
                <a:solidFill>
                  <a:srgbClr val="FFFFFF"/>
                </a:solidFill>
              </a:rPr>
              <a:t>Yummly Dataset</a:t>
            </a:r>
            <a:endParaRPr b="1">
              <a:solidFill>
                <a:srgbClr val="FFFFFF"/>
              </a:solidFill>
            </a:endParaRPr>
          </a:p>
          <a:p>
            <a:pPr indent="-311150" lvl="0" marL="457200" rtl="0" algn="l">
              <a:lnSpc>
                <a:spcPct val="100000"/>
              </a:lnSpc>
              <a:spcBef>
                <a:spcPts val="900"/>
              </a:spcBef>
              <a:spcAft>
                <a:spcPts val="0"/>
              </a:spcAft>
              <a:buClr>
                <a:srgbClr val="FFFFFF"/>
              </a:buClr>
              <a:buSzPts val="1300"/>
              <a:buChar char="●"/>
            </a:pPr>
            <a:r>
              <a:rPr lang="en">
                <a:solidFill>
                  <a:srgbClr val="FFFFFF"/>
                </a:solidFill>
              </a:rPr>
              <a:t>20 cuisines (Korean, Spanish, etc.)</a:t>
            </a:r>
            <a:endParaRPr>
              <a:solidFill>
                <a:srgbClr val="FFFFFF"/>
              </a:solidFill>
            </a:endParaRPr>
          </a:p>
          <a:p>
            <a:pPr indent="-311150" lvl="0" marL="457200" rtl="0" algn="l">
              <a:lnSpc>
                <a:spcPct val="100000"/>
              </a:lnSpc>
              <a:spcBef>
                <a:spcPts val="0"/>
              </a:spcBef>
              <a:spcAft>
                <a:spcPts val="0"/>
              </a:spcAft>
              <a:buClr>
                <a:srgbClr val="FFFFFF"/>
              </a:buClr>
              <a:buSzPts val="1300"/>
              <a:buChar char="●"/>
            </a:pPr>
            <a:r>
              <a:rPr lang="en">
                <a:solidFill>
                  <a:srgbClr val="FFFFFF"/>
                </a:solidFill>
              </a:rPr>
              <a:t>36,568 ingredients</a:t>
            </a:r>
            <a:endParaRPr>
              <a:solidFill>
                <a:srgbClr val="FFFFFF"/>
              </a:solidFill>
            </a:endParaRPr>
          </a:p>
          <a:p>
            <a:pPr indent="0" lvl="0" marL="0" rtl="0" algn="l">
              <a:lnSpc>
                <a:spcPct val="100000"/>
              </a:lnSpc>
              <a:spcBef>
                <a:spcPts val="900"/>
              </a:spcBef>
              <a:spcAft>
                <a:spcPts val="0"/>
              </a:spcAft>
              <a:buNone/>
            </a:pPr>
            <a:r>
              <a:rPr b="1" lang="en">
                <a:solidFill>
                  <a:srgbClr val="FFFFFF"/>
                </a:solidFill>
              </a:rPr>
              <a:t>Allmenus (web-scraped)</a:t>
            </a:r>
            <a:endParaRPr b="1">
              <a:solidFill>
                <a:srgbClr val="FFFFFF"/>
              </a:solidFill>
            </a:endParaRPr>
          </a:p>
          <a:p>
            <a:pPr indent="-311150" lvl="0" marL="457200" rtl="0" algn="l">
              <a:lnSpc>
                <a:spcPct val="100000"/>
              </a:lnSpc>
              <a:spcBef>
                <a:spcPts val="900"/>
              </a:spcBef>
              <a:spcAft>
                <a:spcPts val="0"/>
              </a:spcAft>
              <a:buClr>
                <a:srgbClr val="FFFFFF"/>
              </a:buClr>
              <a:buSzPts val="1300"/>
              <a:buChar char="●"/>
            </a:pPr>
            <a:r>
              <a:rPr lang="en">
                <a:solidFill>
                  <a:srgbClr val="FFFFFF"/>
                </a:solidFill>
              </a:rPr>
              <a:t>12,000+ restaurants</a:t>
            </a:r>
            <a:endParaRPr>
              <a:solidFill>
                <a:srgbClr val="FFFFFF"/>
              </a:solidFill>
            </a:endParaRPr>
          </a:p>
          <a:p>
            <a:pPr indent="-311150" lvl="0" marL="457200" rtl="0" algn="l">
              <a:lnSpc>
                <a:spcPct val="100000"/>
              </a:lnSpc>
              <a:spcBef>
                <a:spcPts val="0"/>
              </a:spcBef>
              <a:spcAft>
                <a:spcPts val="0"/>
              </a:spcAft>
              <a:buClr>
                <a:srgbClr val="FFFFFF"/>
              </a:buClr>
              <a:buSzPts val="1300"/>
              <a:buChar char="●"/>
            </a:pPr>
            <a:r>
              <a:rPr lang="en">
                <a:solidFill>
                  <a:srgbClr val="FFFFFF"/>
                </a:solidFill>
              </a:rPr>
              <a:t>1,000,000+ menus </a:t>
            </a:r>
            <a:endParaRPr b="1" sz="14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Data Wrangling</a:t>
            </a:r>
            <a:endParaRPr b="1"/>
          </a:p>
        </p:txBody>
      </p:sp>
      <p:sp>
        <p:nvSpPr>
          <p:cNvPr id="166" name="Google Shape;166;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b="1" lang="en"/>
              <a:t>Text Pre-processing</a:t>
            </a:r>
            <a:endParaRPr b="1"/>
          </a:p>
          <a:p>
            <a:pPr indent="-298450" lvl="1" marL="914400" rtl="0" algn="l">
              <a:spcBef>
                <a:spcPts val="0"/>
              </a:spcBef>
              <a:spcAft>
                <a:spcPts val="0"/>
              </a:spcAft>
              <a:buSzPts val="1100"/>
              <a:buChar char="○"/>
            </a:pPr>
            <a:r>
              <a:rPr lang="en"/>
              <a:t>Expanded contractions, tokenized, lemmatized, lowercased, r</a:t>
            </a:r>
            <a:r>
              <a:rPr lang="en"/>
              <a:t>emoved</a:t>
            </a:r>
            <a:r>
              <a:rPr lang="en"/>
              <a:t> stop words and extra white spaces to all text values.</a:t>
            </a:r>
            <a:endParaRPr/>
          </a:p>
          <a:p>
            <a:pPr indent="-298450" lvl="1" marL="914400" rtl="0" algn="l">
              <a:spcBef>
                <a:spcPts val="0"/>
              </a:spcBef>
              <a:spcAft>
                <a:spcPts val="0"/>
              </a:spcAft>
              <a:buSzPts val="1100"/>
              <a:buChar char="○"/>
            </a:pPr>
            <a:r>
              <a:rPr lang="en"/>
              <a:t>Filtered restaurant list down to 1,199 unique restaurants spanning across 22 U.S states.</a:t>
            </a:r>
            <a:endParaRPr/>
          </a:p>
          <a:p>
            <a:pPr indent="-298450" lvl="1" marL="914400" rtl="0" algn="l">
              <a:spcBef>
                <a:spcPts val="0"/>
              </a:spcBef>
              <a:spcAft>
                <a:spcPts val="0"/>
              </a:spcAft>
              <a:buSzPts val="1100"/>
              <a:buChar char="○"/>
            </a:pPr>
            <a:r>
              <a:rPr lang="en"/>
              <a:t>Dropped rows with non-english language.</a:t>
            </a:r>
            <a:endParaRPr/>
          </a:p>
          <a:p>
            <a:pPr indent="-311150" lvl="0" marL="457200" rtl="0" algn="l">
              <a:spcBef>
                <a:spcPts val="0"/>
              </a:spcBef>
              <a:spcAft>
                <a:spcPts val="0"/>
              </a:spcAft>
              <a:buSzPts val="1300"/>
              <a:buChar char="●"/>
            </a:pPr>
            <a:r>
              <a:rPr b="1" lang="en"/>
              <a:t>Data Quality Check</a:t>
            </a:r>
            <a:endParaRPr b="1"/>
          </a:p>
          <a:p>
            <a:pPr indent="-298450" lvl="1" marL="914400" rtl="0" algn="l">
              <a:spcBef>
                <a:spcPts val="0"/>
              </a:spcBef>
              <a:spcAft>
                <a:spcPts val="0"/>
              </a:spcAft>
              <a:buSzPts val="1100"/>
              <a:buChar char="○"/>
            </a:pPr>
            <a:r>
              <a:rPr lang="en"/>
              <a:t>Ensured there were no NaN values in any of the text columns.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EDA - Similarities between Restaurants</a:t>
            </a:r>
            <a:endParaRPr b="1"/>
          </a:p>
        </p:txBody>
      </p:sp>
      <p:sp>
        <p:nvSpPr>
          <p:cNvPr id="172" name="Google Shape;172;p19"/>
          <p:cNvSpPr txBox="1"/>
          <p:nvPr>
            <p:ph idx="1" type="body"/>
          </p:nvPr>
        </p:nvSpPr>
        <p:spPr>
          <a:xfrm>
            <a:off x="1297500" y="1204300"/>
            <a:ext cx="7038900" cy="45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Identified restaurants’ similarities using cosine similarity and Seaborn’s heatmap.</a:t>
            </a:r>
            <a:endParaRPr/>
          </a:p>
        </p:txBody>
      </p:sp>
      <p:pic>
        <p:nvPicPr>
          <p:cNvPr id="173" name="Google Shape;173;p19"/>
          <p:cNvPicPr preferRelativeResize="0"/>
          <p:nvPr/>
        </p:nvPicPr>
        <p:blipFill>
          <a:blip r:embed="rId3">
            <a:alphaModFix/>
          </a:blip>
          <a:stretch>
            <a:fillRect/>
          </a:stretch>
        </p:blipFill>
        <p:spPr>
          <a:xfrm>
            <a:off x="1892474" y="1729850"/>
            <a:ext cx="5359052" cy="3278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EDA - Top 25 Most Occurring Cuisines</a:t>
            </a:r>
            <a:endParaRPr b="1"/>
          </a:p>
        </p:txBody>
      </p:sp>
      <p:sp>
        <p:nvSpPr>
          <p:cNvPr id="179" name="Google Shape;179;p20"/>
          <p:cNvSpPr txBox="1"/>
          <p:nvPr>
            <p:ph idx="1" type="body"/>
          </p:nvPr>
        </p:nvSpPr>
        <p:spPr>
          <a:xfrm>
            <a:off x="1297500" y="1567550"/>
            <a:ext cx="7038900" cy="49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 3 most occurring cuisines are ‘Chinese’, ‘Italian’, and ‘Mexican’.</a:t>
            </a:r>
            <a:endParaRPr/>
          </a:p>
          <a:p>
            <a:pPr indent="0" lvl="0" marL="0" rtl="0" algn="l">
              <a:spcBef>
                <a:spcPts val="1600"/>
              </a:spcBef>
              <a:spcAft>
                <a:spcPts val="1600"/>
              </a:spcAft>
              <a:buNone/>
            </a:pPr>
            <a:r>
              <a:t/>
            </a:r>
            <a:endParaRPr/>
          </a:p>
        </p:txBody>
      </p:sp>
      <p:pic>
        <p:nvPicPr>
          <p:cNvPr id="180" name="Google Shape;180;p20"/>
          <p:cNvPicPr preferRelativeResize="0"/>
          <p:nvPr/>
        </p:nvPicPr>
        <p:blipFill>
          <a:blip r:embed="rId3">
            <a:alphaModFix/>
          </a:blip>
          <a:stretch>
            <a:fillRect/>
          </a:stretch>
        </p:blipFill>
        <p:spPr>
          <a:xfrm>
            <a:off x="2126225" y="2062850"/>
            <a:ext cx="4891541" cy="2775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EDA - Word Count on each Cuisine</a:t>
            </a:r>
            <a:endParaRPr b="1"/>
          </a:p>
        </p:txBody>
      </p:sp>
      <p:sp>
        <p:nvSpPr>
          <p:cNvPr id="186" name="Google Shape;186;p21"/>
          <p:cNvSpPr txBox="1"/>
          <p:nvPr>
            <p:ph idx="1" type="body"/>
          </p:nvPr>
        </p:nvSpPr>
        <p:spPr>
          <a:xfrm>
            <a:off x="1297500" y="15675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French cuisine has the most word count compared to other cuisines although not many French restaurants appeared in restaurants’ list. Furthermore, error bars are apparent on most cuisines which means that word counts are highly spread out from 3,000 to 100 words per document.</a:t>
            </a:r>
            <a:endParaRPr/>
          </a:p>
          <a:p>
            <a:pPr indent="0" lvl="0" marL="0" rtl="0" algn="l">
              <a:spcBef>
                <a:spcPts val="1600"/>
              </a:spcBef>
              <a:spcAft>
                <a:spcPts val="1600"/>
              </a:spcAft>
              <a:buNone/>
            </a:pPr>
            <a:r>
              <a:t/>
            </a:r>
            <a:endParaRPr/>
          </a:p>
        </p:txBody>
      </p:sp>
      <p:pic>
        <p:nvPicPr>
          <p:cNvPr id="187" name="Google Shape;187;p21"/>
          <p:cNvPicPr preferRelativeResize="0"/>
          <p:nvPr/>
        </p:nvPicPr>
        <p:blipFill>
          <a:blip r:embed="rId3">
            <a:alphaModFix/>
          </a:blip>
          <a:stretch>
            <a:fillRect/>
          </a:stretch>
        </p:blipFill>
        <p:spPr>
          <a:xfrm>
            <a:off x="1332063" y="2571750"/>
            <a:ext cx="6969771" cy="2357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